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Medium" panose="00000600000000000000" pitchFamily="2" charset="0"/>
      <p:regular r:id="rId17"/>
      <p:bold r:id="rId18"/>
      <p:italic r:id="rId19"/>
      <p:bold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Light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  <p:embeddedFont>
      <p:font typeface="Roboto Slab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92XY90u1DohyBCvVDvIoJZLMr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5" d="100"/>
          <a:sy n="125" d="100"/>
        </p:scale>
        <p:origin x="75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b2151ef4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fb2151ef4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b2151ef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fb2151ef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e79f7058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de79f7058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e79f70583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de79f70583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b2151ee8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fb2151ee8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e79f70583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de79f70583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79f70583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de79f70583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b2151ee8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fb2151ee8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https://docs.google.com/presentation/d/1LKsOnHbu80IfMhJU3FJ77CoiL5hsdhP9/edit#slide=id.p5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b2151ef4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fb2151ef4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https://docs.google.com/presentation/d/1LKsOnHbu80IfMhJU3FJ77CoiL5hsdhP9/edit#slide=id.p5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3859075"/>
            <a:ext cx="914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8BC34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Dominique Scheffel-Dunand &amp; Mirela Cherciov &amp; Muriel Péguret</a:t>
            </a:r>
            <a:endParaRPr sz="1000" b="0" i="0" u="none" strike="noStrike" cap="none">
              <a:solidFill>
                <a:srgbClr val="8BC34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571375" y="1793800"/>
            <a:ext cx="42225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22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Sustaining FSL Teaching and Learning</a:t>
            </a:r>
            <a:br>
              <a:rPr lang="fr" sz="1522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fr" sz="1522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Canada through Camerise </a:t>
            </a:r>
            <a:endParaRPr sz="1522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22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Cultivons la pérennité de l’apprentissage et de l’enseignement du FLS au Canada avec Camerise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b2151ef43_0_52"/>
          <p:cNvSpPr txBox="1"/>
          <p:nvPr/>
        </p:nvSpPr>
        <p:spPr>
          <a:xfrm>
            <a:off x="-150" y="2071725"/>
            <a:ext cx="91440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7" name="Google Shape;117;gfb2151ef43_0_52"/>
          <p:cNvSpPr txBox="1"/>
          <p:nvPr/>
        </p:nvSpPr>
        <p:spPr>
          <a:xfrm>
            <a:off x="558025" y="1477275"/>
            <a:ext cx="8368200" cy="2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00" b="1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info@camerisefsl.ca</a:t>
            </a: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b2151ef43_0_0"/>
          <p:cNvSpPr txBox="1"/>
          <p:nvPr/>
        </p:nvSpPr>
        <p:spPr>
          <a:xfrm>
            <a:off x="2524125" y="60600"/>
            <a:ext cx="5772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900" b="0" i="0" u="none" strike="noStrike" cap="none">
                <a:solidFill>
                  <a:srgbClr val="51245A"/>
                </a:solidFill>
                <a:latin typeface="Roboto Slab"/>
                <a:ea typeface="Roboto Slab"/>
                <a:cs typeface="Roboto Slab"/>
                <a:sym typeface="Roboto Slab"/>
              </a:rPr>
              <a:t>Genesis of the project: </a:t>
            </a:r>
            <a:r>
              <a:rPr lang="fr" sz="2900" b="0" i="0" u="none" strike="noStrike" cap="none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the Why</a:t>
            </a:r>
            <a:endParaRPr sz="1300" b="0" i="0" u="none" strike="noStrike" cap="none">
              <a:solidFill>
                <a:srgbClr val="14A1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fb2151ef43_0_0"/>
          <p:cNvSpPr txBox="1"/>
          <p:nvPr/>
        </p:nvSpPr>
        <p:spPr>
          <a:xfrm>
            <a:off x="2524125" y="941475"/>
            <a:ext cx="22287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The field of FSL education is facing major retention and recruitment barriers (Péguret, Bekirsky, Scheffel-Dunand 2018; Bekirsky and Péguret 2019)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Our environmental scans and consultations with diverse stakeholders validate findings from previous research and voices from the field</a:t>
            </a:r>
            <a:endParaRPr sz="1000" b="0" i="0" u="none" strike="noStrike" cap="none">
              <a:solidFill>
                <a:srgbClr val="5124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fb2151ef43_0_0"/>
          <p:cNvSpPr txBox="1"/>
          <p:nvPr/>
        </p:nvSpPr>
        <p:spPr>
          <a:xfrm>
            <a:off x="4924425" y="802650"/>
            <a:ext cx="3980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- Lack of access to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reliable and suitable teaching resources</a:t>
            </a:r>
            <a:endParaRPr sz="1000" b="1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02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- Lack of support and training to address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the needs of a diverse population of students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- Students’ and sometimes parents’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negative attitudes and sentiments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to learning French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r>
              <a:rPr lang="fr" sz="1000" b="0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- FSL teaching profession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not valued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05 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- Lack of a strong, collaborative, supportive and </a:t>
            </a:r>
            <a:b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engaging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community of practice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mentorship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around FSL 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06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- A need for opportunities to address teachers and students’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language insecurities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(a reality of bilingualism)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- A difficult  transition of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internationally trained </a:t>
            </a:r>
            <a:b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in the Ontario educational system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08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- A sense of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insufficient experiential education </a:t>
            </a:r>
            <a:b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</a:b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among B.Ed. 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students</a:t>
            </a: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- Lack of dialogue between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practitioners</a:t>
            </a:r>
            <a:r>
              <a:rPr lang="fr" sz="10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0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and researchers </a:t>
            </a:r>
            <a:endParaRPr sz="1000" b="1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gfb2151ef43_0_0"/>
          <p:cNvSpPr txBox="1"/>
          <p:nvPr/>
        </p:nvSpPr>
        <p:spPr>
          <a:xfrm>
            <a:off x="2571750" y="4645500"/>
            <a:ext cx="67551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b="0" i="0" u="none" strike="noStrike" cap="none">
                <a:solidFill>
                  <a:srgbClr val="51245A"/>
                </a:solidFill>
                <a:latin typeface="Roboto Light"/>
                <a:ea typeface="Roboto Light"/>
                <a:cs typeface="Roboto Light"/>
                <a:sym typeface="Roboto Light"/>
              </a:rPr>
              <a:t>Canada Heritage through the Ontario Ministry of Education recognizes the importance of addressing the chronic shortage </a:t>
            </a:r>
            <a:br>
              <a:rPr lang="fr" sz="900" b="0" i="0" u="none" strike="noStrike" cap="none">
                <a:solidFill>
                  <a:srgbClr val="51245A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fr" sz="900" b="0" i="0" u="none" strike="noStrike" cap="none">
                <a:solidFill>
                  <a:srgbClr val="51245A"/>
                </a:solidFill>
                <a:latin typeface="Roboto Light"/>
                <a:ea typeface="Roboto Light"/>
                <a:cs typeface="Roboto Light"/>
                <a:sym typeface="Roboto Light"/>
              </a:rPr>
              <a:t>of French language teachers in Canada by funding initiatives across the province, including the FSL Hub ‘Camerise’.</a:t>
            </a:r>
            <a:r>
              <a:rPr lang="fr" sz="1000" b="0" i="0" u="none" strike="noStrike" cap="none">
                <a:solidFill>
                  <a:srgbClr val="5124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0" i="0" u="none" strike="noStrike" cap="none">
              <a:solidFill>
                <a:srgbClr val="5124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e79f70583_0_105"/>
          <p:cNvSpPr txBox="1"/>
          <p:nvPr/>
        </p:nvSpPr>
        <p:spPr>
          <a:xfrm>
            <a:off x="409575" y="228600"/>
            <a:ext cx="79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fr" sz="29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Genesis of the project: </a:t>
            </a:r>
            <a:r>
              <a:rPr lang="fr" sz="2900" b="0" i="0" u="none" strike="noStrike" cap="none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the How &amp; the Who</a:t>
            </a:r>
            <a:endParaRPr sz="1300" b="0" i="0" u="none" strike="noStrike" cap="none">
              <a:solidFill>
                <a:srgbClr val="14A1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9" name="Google Shape;69;gde79f70583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50" y="1082075"/>
            <a:ext cx="3966351" cy="39663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de79f70583_0_105"/>
          <p:cNvSpPr txBox="1"/>
          <p:nvPr/>
        </p:nvSpPr>
        <p:spPr>
          <a:xfrm>
            <a:off x="3890750" y="1275300"/>
            <a:ext cx="48654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Our priority is to help create a </a:t>
            </a:r>
            <a:r>
              <a:rPr lang="fr" sz="14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Unified Intersectorial Community of Practice </a:t>
            </a: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around the teaching and learning of FSL among :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FSL teachers and professors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FSL student teachers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FSL pre-university students</a:t>
            </a:r>
            <a:r>
              <a:rPr lang="fr" sz="1200">
                <a:solidFill>
                  <a:srgbClr val="51245A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and</a:t>
            </a: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BA FSL students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Researchers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FSL teacher trainers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Internationally trained FSL teachers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200"/>
              <a:buFont typeface="Roboto"/>
              <a:buChar char="-"/>
            </a:pPr>
            <a:r>
              <a:rPr lang="fr" sz="12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Stakeholders in the field of FSL (administrators, policy makers, associations, professional and cultural organizations…)</a:t>
            </a: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e79f70583_0_424"/>
          <p:cNvSpPr txBox="1"/>
          <p:nvPr/>
        </p:nvSpPr>
        <p:spPr>
          <a:xfrm>
            <a:off x="1945625" y="400050"/>
            <a:ext cx="2674200" cy="4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" sz="2900" b="0" i="0" u="none" strike="noStrike" cap="none">
                <a:solidFill>
                  <a:srgbClr val="51245A"/>
                </a:solidFill>
                <a:latin typeface="Roboto Slab"/>
                <a:ea typeface="Roboto Slab"/>
                <a:cs typeface="Roboto Slab"/>
                <a:sym typeface="Roboto Slab"/>
              </a:rPr>
              <a:t>Genesis of </a:t>
            </a:r>
            <a:endParaRPr sz="2900" b="0" i="0" u="none" strike="noStrike" cap="none">
              <a:solidFill>
                <a:srgbClr val="51245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" sz="2900" b="0" i="0" u="none" strike="noStrike" cap="none">
                <a:solidFill>
                  <a:srgbClr val="51245A"/>
                </a:solidFill>
                <a:latin typeface="Roboto Slab"/>
                <a:ea typeface="Roboto Slab"/>
                <a:cs typeface="Roboto Slab"/>
                <a:sym typeface="Roboto Slab"/>
              </a:rPr>
              <a:t>the project: </a:t>
            </a:r>
            <a:endParaRPr sz="2900" b="0" i="0" u="none" strike="noStrike" cap="none">
              <a:solidFill>
                <a:srgbClr val="51245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" sz="2900" b="0" i="0" u="none" strike="noStrike" cap="none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the What</a:t>
            </a:r>
            <a:endParaRPr sz="29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1900" b="1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 community-driven digitally-designed platform to </a:t>
            </a:r>
            <a:r>
              <a:rPr lang="fr" sz="19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support collaboration</a:t>
            </a:r>
            <a:endParaRPr sz="3400" b="1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6" name="Google Shape;76;gde79f70583_0_4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30950"/>
            <a:ext cx="4572001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b2151ee8d_0_51"/>
          <p:cNvSpPr txBox="1"/>
          <p:nvPr/>
        </p:nvSpPr>
        <p:spPr>
          <a:xfrm>
            <a:off x="409575" y="228600"/>
            <a:ext cx="7946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fr" sz="2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Genesis of the</a:t>
            </a:r>
            <a:r>
              <a:rPr lang="fr" sz="29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proje</a:t>
            </a:r>
            <a:r>
              <a:rPr lang="fr" sz="2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</a:t>
            </a:r>
            <a:r>
              <a:rPr lang="fr" sz="29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 : </a:t>
            </a:r>
            <a:r>
              <a:rPr lang="fr" sz="2900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the What</a:t>
            </a:r>
            <a:endParaRPr sz="27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2" name="Google Shape;82;gfb2151ee8d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50" y="1082075"/>
            <a:ext cx="3966351" cy="396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fb2151ee8d_0_51"/>
          <p:cNvSpPr txBox="1"/>
          <p:nvPr/>
        </p:nvSpPr>
        <p:spPr>
          <a:xfrm>
            <a:off x="3318375" y="1275300"/>
            <a:ext cx="57699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b="1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A hub built for and by the FSL community to support collaboration</a:t>
            </a:r>
            <a:r>
              <a:rPr lang="fr" sz="1100" b="1">
                <a:solidFill>
                  <a:srgbClr val="14A19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100" b="1">
              <a:solidFill>
                <a:srgbClr val="14A19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1">
              <a:solidFill>
                <a:srgbClr val="14A19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100"/>
              <a:buFont typeface="Roboto"/>
              <a:buChar char="-"/>
            </a:pPr>
            <a:r>
              <a:rPr lang="fr" sz="11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Motivate and Support </a:t>
            </a:r>
            <a:r>
              <a:rPr lang="fr" sz="11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Pedagogical Collaboration </a:t>
            </a:r>
            <a:r>
              <a:rPr lang="fr" sz="11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within the FSL community in Canada around the search, creation, co-creation and evaluation of relevant teaching and learning resources </a:t>
            </a:r>
            <a:endParaRPr sz="1100">
              <a:solidFill>
                <a:srgbClr val="51245A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100"/>
              <a:buFont typeface="Roboto"/>
              <a:buChar char="-"/>
            </a:pPr>
            <a:r>
              <a:rPr lang="fr" sz="11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Motivate and Support </a:t>
            </a:r>
            <a:r>
              <a:rPr lang="fr" sz="11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Research Collaboration </a:t>
            </a:r>
            <a:r>
              <a:rPr lang="fr" sz="11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within the FSL community in Canada </a:t>
            </a:r>
            <a:endParaRPr sz="11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fr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Motivate and Support </a:t>
            </a:r>
            <a:r>
              <a:rPr lang="fr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Leadership Collaboration </a:t>
            </a:r>
            <a:r>
              <a:rPr lang="fr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emerging from the Community of Practice to empower the field of FSL through the co-creation of professional development resources</a:t>
            </a:r>
            <a:br>
              <a:rPr lang="fr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 hub to : </a:t>
            </a:r>
            <a:r>
              <a:rPr lang="fr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inform</a:t>
            </a:r>
            <a:r>
              <a:rPr lang="fr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lang="fr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engage</a:t>
            </a:r>
            <a:r>
              <a:rPr lang="fr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amplify</a:t>
            </a:r>
            <a:r>
              <a:rPr lang="fr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by giving resonance to existing and future initiatives in the field of FSL</a:t>
            </a:r>
            <a:endParaRPr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de79f70583_0_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8200" y="448750"/>
            <a:ext cx="4409400" cy="44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de79f70583_0_361"/>
          <p:cNvSpPr txBox="1"/>
          <p:nvPr/>
        </p:nvSpPr>
        <p:spPr>
          <a:xfrm>
            <a:off x="1901450" y="1327450"/>
            <a:ext cx="3479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"haskap" in English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super nutritious berry (knowledge, effervescence)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grows in clusters (community)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close to the ground (bottom-up)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strong propensity to be transformed into a multitude of derivatives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45A"/>
              </a:buClr>
              <a:buSzPts val="1400"/>
              <a:buFont typeface="Roboto"/>
              <a:buChar char="-"/>
            </a:pPr>
            <a:r>
              <a:rPr lang="fr" sz="14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specific to Nordic climates </a:t>
            </a:r>
            <a:endParaRPr sz="14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de79f70583_0_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35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b2151ee8d_0_102"/>
          <p:cNvSpPr txBox="1"/>
          <p:nvPr/>
        </p:nvSpPr>
        <p:spPr>
          <a:xfrm>
            <a:off x="409575" y="228600"/>
            <a:ext cx="726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Camerise FSL Hub</a:t>
            </a:r>
            <a:endParaRPr sz="10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fb2151ee8d_0_102"/>
          <p:cNvSpPr txBox="1"/>
          <p:nvPr/>
        </p:nvSpPr>
        <p:spPr>
          <a:xfrm>
            <a:off x="32350" y="1183113"/>
            <a:ext cx="296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" sz="1600">
                <a:solidFill>
                  <a:srgbClr val="14A190"/>
                </a:solidFill>
                <a:latin typeface="Roboto Medium"/>
                <a:ea typeface="Roboto Medium"/>
                <a:cs typeface="Roboto Medium"/>
                <a:sym typeface="Roboto Medium"/>
              </a:rPr>
              <a:t>First iteration of the Hub</a:t>
            </a:r>
            <a:endParaRPr sz="1200" b="0" i="0" u="none" strike="noStrike" cap="none">
              <a:solidFill>
                <a:srgbClr val="14A19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" name="Google Shape;101;gfb2151ee8d_0_102"/>
          <p:cNvSpPr txBox="1"/>
          <p:nvPr/>
        </p:nvSpPr>
        <p:spPr>
          <a:xfrm>
            <a:off x="32350" y="1730850"/>
            <a:ext cx="3219000" cy="3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fr" sz="13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growing collection of external resources </a:t>
            </a:r>
            <a:br>
              <a:rPr lang="fr" sz="13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3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aggregated and relabeled from the user perspective</a:t>
            </a:r>
            <a:r>
              <a:rPr lang="fr" sz="13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, offering the following possibilities for FSL community engagement and evaluation: </a:t>
            </a:r>
            <a:br>
              <a:rPr lang="fr" sz="13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15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Search for a resource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Retrieve and compare with similar resources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Group resources on personal dashboard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Share resources with peers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Comment, review, engage in discussion 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Link external resources and contextualize them with new metadata and modify them as per cc status </a:t>
            </a:r>
            <a:endParaRPr sz="1000">
              <a:solidFill>
                <a:srgbClr val="5B286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Deposit resources (OER) for which you are the author</a:t>
            </a:r>
            <a:endParaRPr sz="15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fr" sz="1200" b="0" i="0" u="none" strike="noStrike" cap="none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000" b="0" i="0" u="none" strike="noStrike" cap="none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gfb2151ee8d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750" y="1800150"/>
            <a:ext cx="3309302" cy="330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fb2151ee8d_0_102"/>
          <p:cNvSpPr txBox="1"/>
          <p:nvPr/>
        </p:nvSpPr>
        <p:spPr>
          <a:xfrm>
            <a:off x="3727975" y="1247325"/>
            <a:ext cx="27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" sz="1600">
                <a:solidFill>
                  <a:srgbClr val="14A190"/>
                </a:solidFill>
                <a:latin typeface="Roboto Medium"/>
                <a:ea typeface="Roboto Medium"/>
                <a:cs typeface="Roboto Medium"/>
                <a:sym typeface="Roboto Medium"/>
              </a:rPr>
              <a:t>Second iteration of the Hub</a:t>
            </a:r>
            <a:endParaRPr sz="23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4" name="Google Shape;104;gfb2151ee8d_0_102"/>
          <p:cNvSpPr txBox="1"/>
          <p:nvPr/>
        </p:nvSpPr>
        <p:spPr>
          <a:xfrm>
            <a:off x="3483075" y="1614225"/>
            <a:ext cx="3219000" cy="3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" sz="13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fr" sz="1300" b="1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growing collection of tools </a:t>
            </a:r>
            <a:r>
              <a:rPr lang="fr" sz="13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designed by the Camersie team or to be integrated based on consultations with the FSL community and user experience studies to support : </a:t>
            </a:r>
            <a:endParaRPr sz="13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150">
                <a:solidFill>
                  <a:srgbClr val="5B2864"/>
                </a:solidFill>
              </a:rPr>
              <a:t>•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Aggregation of recurrent themes and discussions in the FSL Community of Practice to inform new studies and OERs </a:t>
            </a:r>
            <a:r>
              <a:rPr lang="fr" sz="1000">
                <a:solidFill>
                  <a:srgbClr val="5B2864"/>
                </a:solidFill>
              </a:rPr>
              <a:t> </a:t>
            </a:r>
            <a:endParaRPr sz="1000">
              <a:solidFill>
                <a:srgbClr val="5B286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Opportunities for rewarding contribution to the repository by profile recognition / gamification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Amplification of existing initiatives in the FSL Community of Practice</a:t>
            </a:r>
            <a:endParaRPr sz="10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50">
                <a:solidFill>
                  <a:srgbClr val="5B2864"/>
                </a:solidFill>
              </a:rPr>
              <a:t>•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 A space for collaborations between practitioners and researchers on FSL and bilingualism </a:t>
            </a:r>
            <a:endParaRPr sz="1000">
              <a:solidFill>
                <a:srgbClr val="5124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fr" sz="1000">
                <a:solidFill>
                  <a:srgbClr val="5B2864"/>
                </a:solidFill>
              </a:rPr>
              <a:t>• </a:t>
            </a:r>
            <a:r>
              <a:rPr lang="fr" sz="1000">
                <a:solidFill>
                  <a:srgbClr val="51245A"/>
                </a:solidFill>
                <a:latin typeface="Roboto"/>
                <a:ea typeface="Roboto"/>
                <a:cs typeface="Roboto"/>
                <a:sym typeface="Roboto"/>
              </a:rPr>
              <a:t>Access to new OERs and Resources created by the Camerise Team</a:t>
            </a:r>
            <a:endParaRPr sz="1000">
              <a:solidFill>
                <a:srgbClr val="51245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>
              <a:solidFill>
                <a:srgbClr val="5124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b2151ef43_0_102"/>
          <p:cNvSpPr txBox="1"/>
          <p:nvPr/>
        </p:nvSpPr>
        <p:spPr>
          <a:xfrm>
            <a:off x="409575" y="228600"/>
            <a:ext cx="726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Camerise FLS Hub</a:t>
            </a:r>
            <a:endParaRPr sz="10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fb2151ef43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750" y="1800150"/>
            <a:ext cx="3309302" cy="330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fb2151ef43_0_102"/>
          <p:cNvSpPr txBox="1"/>
          <p:nvPr/>
        </p:nvSpPr>
        <p:spPr>
          <a:xfrm>
            <a:off x="630675" y="1800150"/>
            <a:ext cx="57315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" sz="23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Invitation to t</a:t>
            </a:r>
            <a:r>
              <a:rPr lang="fr" sz="2300" b="0" i="0" u="sng" strike="noStrike" cap="none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our Camerisefsl.ca </a:t>
            </a:r>
            <a:endParaRPr sz="2300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300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A190"/>
              </a:buClr>
              <a:buSzPts val="1700"/>
              <a:buFont typeface="Roboto Slab"/>
              <a:buChar char="-"/>
            </a:pPr>
            <a:r>
              <a:rPr lang="fr" sz="1700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Beta site</a:t>
            </a:r>
            <a:endParaRPr sz="1700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A190"/>
              </a:buClr>
              <a:buSzPts val="1700"/>
              <a:buFont typeface="Roboto Slab"/>
              <a:buChar char="-"/>
            </a:pPr>
            <a:r>
              <a:rPr lang="fr" sz="1700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give us feedback on what you would like to find as  researchers or practitioners  (functionalities, resources)</a:t>
            </a:r>
            <a:endParaRPr sz="1700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A190"/>
              </a:buClr>
              <a:buSzPts val="1700"/>
              <a:buFont typeface="Roboto Slab"/>
              <a:buChar char="-"/>
            </a:pPr>
            <a:r>
              <a:rPr lang="fr" sz="1700">
                <a:solidFill>
                  <a:srgbClr val="14A190"/>
                </a:solidFill>
                <a:latin typeface="Roboto Slab"/>
                <a:ea typeface="Roboto Slab"/>
                <a:cs typeface="Roboto Slab"/>
                <a:sym typeface="Roboto Slab"/>
              </a:rPr>
              <a:t>bridging practice and research and creating a space for research in progress</a:t>
            </a:r>
            <a:endParaRPr sz="1700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300" b="0" i="0" u="none" strike="noStrike" cap="none">
              <a:solidFill>
                <a:srgbClr val="14A19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767</Words>
  <Application>Microsoft Office PowerPoint</Application>
  <PresentationFormat>Affichage à l'écran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Roboto Slab</vt:lpstr>
      <vt:lpstr>Montserrat</vt:lpstr>
      <vt:lpstr>Montserrat SemiBold</vt:lpstr>
      <vt:lpstr>Roboto Light</vt:lpstr>
      <vt:lpstr>Roboto</vt:lpstr>
      <vt:lpstr>Roboto Medium</vt:lpstr>
      <vt:lpstr>Montserrat Medium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Mirela Cherciov</dc:creator>
  <cp:lastModifiedBy>Roxanne Deevey</cp:lastModifiedBy>
  <cp:revision>1</cp:revision>
  <dcterms:modified xsi:type="dcterms:W3CDTF">2022-02-08T13:21:57Z</dcterms:modified>
</cp:coreProperties>
</file>